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3" r:id="rId3"/>
    <p:sldId id="264" r:id="rId4"/>
    <p:sldId id="265" r:id="rId5"/>
    <p:sldId id="267" r:id="rId6"/>
    <p:sldId id="269" r:id="rId7"/>
    <p:sldId id="268" r:id="rId8"/>
    <p:sldId id="270" r:id="rId9"/>
    <p:sldId id="271" r:id="rId10"/>
    <p:sldId id="272" r:id="rId11"/>
    <p:sldId id="273" r:id="rId12"/>
    <p:sldId id="274" r:id="rId13"/>
    <p:sldId id="275" r:id="rId14"/>
    <p:sldId id="276" r:id="rId15"/>
  </p:sldIdLst>
  <p:sldSz cx="9144000" cy="5149850"/>
  <p:notesSz cx="9926638" cy="6797675"/>
  <p:embeddedFontLst>
    <p:embeddedFont>
      <p:font typeface="Arial Narrow" panose="020B060602020203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2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72" d="100"/>
          <a:sy n="172" d="100"/>
        </p:scale>
        <p:origin x="15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609600" y="4492625"/>
            <a:ext cx="2971800" cy="520700"/>
          </a:xfrm>
        </p:spPr>
        <p:txBody>
          <a:bodyPr/>
          <a:lstStyle>
            <a:lvl1pPr>
              <a:defRPr sz="1200" b="0">
                <a:latin typeface="Arial Narrow" panose="020B0606020202030204" pitchFamily="34" charset="0"/>
              </a:defRPr>
            </a:lvl1pPr>
          </a:lstStyle>
          <a:p>
            <a:r>
              <a:rPr lang="en-AU" dirty="0"/>
              <a:t>Insert your logo here (delete if not required)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older 2"/>
          <p:cNvSpPr>
            <a:spLocks noGrp="1"/>
          </p:cNvSpPr>
          <p:nvPr>
            <p:ph type="title"/>
          </p:nvPr>
        </p:nvSpPr>
        <p:spPr>
          <a:xfrm>
            <a:off x="457200" y="496927"/>
            <a:ext cx="8229600" cy="553998"/>
          </a:xfrm>
        </p:spPr>
        <p:txBody>
          <a:bodyPr lIns="0" tIns="0" rIns="0" bIns="0"/>
          <a:lstStyle>
            <a:lvl1pPr>
              <a:defRPr sz="3600" b="1" i="1">
                <a:solidFill>
                  <a:schemeClr val="bg1"/>
                </a:solidFill>
                <a:latin typeface="Helvetica LT Std Black" pitchFamily="34" charset="0"/>
              </a:defRPr>
            </a:lvl1pPr>
          </a:lstStyle>
          <a:p>
            <a:endParaRPr dirty="0"/>
          </a:p>
        </p:txBody>
      </p:sp>
      <p:sp>
        <p:nvSpPr>
          <p:cNvPr id="3" name="Holder 3"/>
          <p:cNvSpPr>
            <a:spLocks noGrp="1"/>
          </p:cNvSpPr>
          <p:nvPr>
            <p:ph type="body" idx="1"/>
          </p:nvPr>
        </p:nvSpPr>
        <p:spPr>
          <a:xfrm>
            <a:off x="457200" y="1276548"/>
            <a:ext cx="8229600" cy="307777"/>
          </a:xfrm>
        </p:spPr>
        <p:txBody>
          <a:bodyPr lIns="0" tIns="0" rIns="0" bIns="0"/>
          <a:lstStyle>
            <a:lvl1pPr>
              <a:defRPr sz="2000">
                <a:solidFill>
                  <a:schemeClr val="bg1"/>
                </a:solidFill>
                <a:latin typeface="Helvetica LT Std Cond" pitchFamily="34" charset="0"/>
              </a:defRPr>
            </a:lvl1pPr>
          </a:lstStyle>
          <a:p>
            <a:endParaRPr dirty="0"/>
          </a:p>
        </p:txBody>
      </p:sp>
      <p:sp>
        <p:nvSpPr>
          <p:cNvPr id="10" name="Picture Placeholder 11"/>
          <p:cNvSpPr>
            <a:spLocks noGrp="1"/>
          </p:cNvSpPr>
          <p:nvPr>
            <p:ph type="pic" sz="quarter" idx="10" hasCustomPrompt="1"/>
          </p:nvPr>
        </p:nvSpPr>
        <p:spPr>
          <a:xfrm>
            <a:off x="609600" y="4492625"/>
            <a:ext cx="2971800" cy="520700"/>
          </a:xfrm>
        </p:spPr>
        <p:txBody>
          <a:bodyPr/>
          <a:lstStyle>
            <a:lvl1pPr>
              <a:defRPr sz="1200" b="0">
                <a:latin typeface="Arial Narrow" panose="020B0606020202030204" pitchFamily="34" charset="0"/>
              </a:defRPr>
            </a:lvl1pPr>
          </a:lstStyle>
          <a:p>
            <a:r>
              <a:rPr lang="en-AU" dirty="0"/>
              <a:t>Insert your logo here (delete if not required)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496927"/>
            <a:ext cx="8229600" cy="553998"/>
          </a:xfrm>
        </p:spPr>
        <p:txBody>
          <a:bodyPr lIns="0" tIns="0" rIns="0" bIns="0"/>
          <a:lstStyle>
            <a:lvl1pPr>
              <a:defRPr sz="3600" b="1" i="1">
                <a:solidFill>
                  <a:srgbClr val="C42A28"/>
                </a:solidFill>
                <a:latin typeface="Helvetica LT Std Black" pitchFamily="34" charset="0"/>
              </a:defRPr>
            </a:lvl1pPr>
          </a:lstStyle>
          <a:p>
            <a:endParaRPr dirty="0"/>
          </a:p>
        </p:txBody>
      </p:sp>
      <p:sp>
        <p:nvSpPr>
          <p:cNvPr id="3" name="Holder 3"/>
          <p:cNvSpPr>
            <a:spLocks noGrp="1"/>
          </p:cNvSpPr>
          <p:nvPr>
            <p:ph type="body" idx="1"/>
          </p:nvPr>
        </p:nvSpPr>
        <p:spPr>
          <a:xfrm>
            <a:off x="457200" y="1276548"/>
            <a:ext cx="8229600" cy="307777"/>
          </a:xfrm>
        </p:spPr>
        <p:txBody>
          <a:bodyPr lIns="0" tIns="0" rIns="0" bIns="0"/>
          <a:lstStyle>
            <a:lvl1pPr>
              <a:defRPr sz="2000">
                <a:solidFill>
                  <a:schemeClr val="tx1"/>
                </a:solidFill>
                <a:latin typeface="Helvetica LT Std Cond" pitchFamily="34" charset="0"/>
              </a:defRPr>
            </a:lvl1pPr>
          </a:lstStyle>
          <a:p>
            <a:endParaRPr dirty="0"/>
          </a:p>
        </p:txBody>
      </p:sp>
      <p:sp>
        <p:nvSpPr>
          <p:cNvPr id="10" name="Picture Placeholder 11"/>
          <p:cNvSpPr>
            <a:spLocks noGrp="1"/>
          </p:cNvSpPr>
          <p:nvPr>
            <p:ph type="pic" sz="quarter" idx="10" hasCustomPrompt="1"/>
          </p:nvPr>
        </p:nvSpPr>
        <p:spPr>
          <a:xfrm>
            <a:off x="609600" y="4492625"/>
            <a:ext cx="2971800" cy="520700"/>
          </a:xfrm>
        </p:spPr>
        <p:txBody>
          <a:bodyPr/>
          <a:lstStyle>
            <a:lvl1pPr>
              <a:defRPr sz="1200" b="0">
                <a:latin typeface="Arial Narrow" panose="020B0606020202030204" pitchFamily="34" charset="0"/>
              </a:defRPr>
            </a:lvl1pPr>
          </a:lstStyle>
          <a:p>
            <a:r>
              <a:rPr lang="en-AU" dirty="0"/>
              <a:t>Insert your logo here (delete if not required)</a:t>
            </a:r>
          </a:p>
        </p:txBody>
      </p:sp>
    </p:spTree>
    <p:extLst>
      <p:ext uri="{BB962C8B-B14F-4D97-AF65-F5344CB8AC3E}">
        <p14:creationId xmlns:p14="http://schemas.microsoft.com/office/powerpoint/2010/main" val="35681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496927"/>
            <a:ext cx="8229600" cy="553998"/>
          </a:xfrm>
        </p:spPr>
        <p:txBody>
          <a:bodyPr lIns="0" tIns="0" rIns="0" bIns="0"/>
          <a:lstStyle>
            <a:lvl1pPr>
              <a:defRPr sz="3600" b="1" i="1">
                <a:solidFill>
                  <a:srgbClr val="C42A28"/>
                </a:solidFill>
                <a:latin typeface="Helvetica LT Std Black" pitchFamily="34" charset="0"/>
              </a:defRPr>
            </a:lvl1pPr>
          </a:lstStyle>
          <a:p>
            <a:endParaRPr dirty="0"/>
          </a:p>
        </p:txBody>
      </p:sp>
      <p:sp>
        <p:nvSpPr>
          <p:cNvPr id="3" name="Holder 3"/>
          <p:cNvSpPr>
            <a:spLocks noGrp="1"/>
          </p:cNvSpPr>
          <p:nvPr>
            <p:ph type="body" idx="1"/>
          </p:nvPr>
        </p:nvSpPr>
        <p:spPr>
          <a:xfrm>
            <a:off x="457200" y="1276548"/>
            <a:ext cx="8229600" cy="307777"/>
          </a:xfrm>
        </p:spPr>
        <p:txBody>
          <a:bodyPr lIns="0" tIns="0" rIns="0" bIns="0"/>
          <a:lstStyle>
            <a:lvl1pPr>
              <a:defRPr sz="2000">
                <a:solidFill>
                  <a:schemeClr val="tx1"/>
                </a:solidFill>
                <a:latin typeface="Helvetica LT Std Cond" pitchFamily="34" charset="0"/>
              </a:defRPr>
            </a:lvl1pPr>
          </a:lstStyle>
          <a:p>
            <a:endParaRPr dirty="0"/>
          </a:p>
        </p:txBody>
      </p:sp>
      <p:sp>
        <p:nvSpPr>
          <p:cNvPr id="10" name="Picture Placeholder 11"/>
          <p:cNvSpPr>
            <a:spLocks noGrp="1"/>
          </p:cNvSpPr>
          <p:nvPr>
            <p:ph type="pic" sz="quarter" idx="10" hasCustomPrompt="1"/>
          </p:nvPr>
        </p:nvSpPr>
        <p:spPr>
          <a:xfrm>
            <a:off x="609600" y="4492625"/>
            <a:ext cx="2971800" cy="520700"/>
          </a:xfrm>
        </p:spPr>
        <p:txBody>
          <a:bodyPr/>
          <a:lstStyle>
            <a:lvl1pPr>
              <a:defRPr sz="1200" b="0">
                <a:latin typeface="Arial Narrow" panose="020B0606020202030204" pitchFamily="34" charset="0"/>
              </a:defRPr>
            </a:lvl1pPr>
          </a:lstStyle>
          <a:p>
            <a:r>
              <a:rPr lang="en-AU" dirty="0"/>
              <a:t>Insert your logo here (delete if not required)</a:t>
            </a:r>
          </a:p>
        </p:txBody>
      </p:sp>
    </p:spTree>
    <p:extLst>
      <p:ext uri="{BB962C8B-B14F-4D97-AF65-F5344CB8AC3E}">
        <p14:creationId xmlns:p14="http://schemas.microsoft.com/office/powerpoint/2010/main" val="318497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496927"/>
            <a:ext cx="8229600" cy="553998"/>
          </a:xfrm>
        </p:spPr>
        <p:txBody>
          <a:bodyPr lIns="0" tIns="0" rIns="0" bIns="0"/>
          <a:lstStyle>
            <a:lvl1pPr>
              <a:defRPr sz="3600" b="1" i="1">
                <a:solidFill>
                  <a:schemeClr val="bg1"/>
                </a:solidFill>
                <a:latin typeface="Helvetica LT Std Black" pitchFamily="34" charset="0"/>
              </a:defRPr>
            </a:lvl1pPr>
          </a:lstStyle>
          <a:p>
            <a:endParaRPr dirty="0"/>
          </a:p>
        </p:txBody>
      </p:sp>
      <p:sp>
        <p:nvSpPr>
          <p:cNvPr id="3" name="Holder 3"/>
          <p:cNvSpPr>
            <a:spLocks noGrp="1"/>
          </p:cNvSpPr>
          <p:nvPr>
            <p:ph type="body" idx="1"/>
          </p:nvPr>
        </p:nvSpPr>
        <p:spPr>
          <a:xfrm>
            <a:off x="457200" y="1276548"/>
            <a:ext cx="8229600" cy="307777"/>
          </a:xfrm>
        </p:spPr>
        <p:txBody>
          <a:bodyPr lIns="0" tIns="0" rIns="0" bIns="0"/>
          <a:lstStyle>
            <a:lvl1pPr>
              <a:defRPr sz="2000">
                <a:solidFill>
                  <a:schemeClr val="bg1"/>
                </a:solidFill>
                <a:latin typeface="Helvetica LT Std Cond" pitchFamily="34" charset="0"/>
              </a:defRPr>
            </a:lvl1pPr>
          </a:lstStyle>
          <a:p>
            <a:endParaRPr dirty="0"/>
          </a:p>
        </p:txBody>
      </p:sp>
      <p:sp>
        <p:nvSpPr>
          <p:cNvPr id="10" name="Picture Placeholder 11"/>
          <p:cNvSpPr>
            <a:spLocks noGrp="1"/>
          </p:cNvSpPr>
          <p:nvPr>
            <p:ph type="pic" sz="quarter" idx="10" hasCustomPrompt="1"/>
          </p:nvPr>
        </p:nvSpPr>
        <p:spPr>
          <a:xfrm>
            <a:off x="609600" y="4492625"/>
            <a:ext cx="2971800" cy="520700"/>
          </a:xfrm>
        </p:spPr>
        <p:txBody>
          <a:bodyPr/>
          <a:lstStyle>
            <a:lvl1pPr>
              <a:defRPr sz="1200" b="0">
                <a:latin typeface="Arial Narrow" panose="020B0606020202030204" pitchFamily="34" charset="0"/>
              </a:defRPr>
            </a:lvl1pPr>
          </a:lstStyle>
          <a:p>
            <a:r>
              <a:rPr lang="en-AU" dirty="0"/>
              <a:t>Insert your logo here (delete if not required)</a:t>
            </a:r>
          </a:p>
        </p:txBody>
      </p:sp>
    </p:spTree>
    <p:extLst>
      <p:ext uri="{BB962C8B-B14F-4D97-AF65-F5344CB8AC3E}">
        <p14:creationId xmlns:p14="http://schemas.microsoft.com/office/powerpoint/2010/main" val="4098250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496927"/>
            <a:ext cx="8229600" cy="553998"/>
          </a:xfrm>
        </p:spPr>
        <p:txBody>
          <a:bodyPr lIns="0" tIns="0" rIns="0" bIns="0"/>
          <a:lstStyle>
            <a:lvl1pPr>
              <a:defRPr sz="3600" b="1" i="1">
                <a:solidFill>
                  <a:schemeClr val="bg1"/>
                </a:solidFill>
                <a:latin typeface="Helvetica LT Std Black" pitchFamily="34" charset="0"/>
              </a:defRPr>
            </a:lvl1pPr>
          </a:lstStyle>
          <a:p>
            <a:endParaRPr dirty="0"/>
          </a:p>
        </p:txBody>
      </p:sp>
      <p:sp>
        <p:nvSpPr>
          <p:cNvPr id="3" name="Holder 3"/>
          <p:cNvSpPr>
            <a:spLocks noGrp="1"/>
          </p:cNvSpPr>
          <p:nvPr>
            <p:ph type="body" idx="1"/>
          </p:nvPr>
        </p:nvSpPr>
        <p:spPr>
          <a:xfrm>
            <a:off x="457200" y="1276548"/>
            <a:ext cx="8229600" cy="307777"/>
          </a:xfrm>
        </p:spPr>
        <p:txBody>
          <a:bodyPr lIns="0" tIns="0" rIns="0" bIns="0"/>
          <a:lstStyle>
            <a:lvl1pPr>
              <a:defRPr sz="2000">
                <a:solidFill>
                  <a:schemeClr val="bg1"/>
                </a:solidFill>
                <a:latin typeface="Helvetica LT Std Cond" pitchFamily="34" charset="0"/>
              </a:defRPr>
            </a:lvl1pPr>
          </a:lstStyle>
          <a:p>
            <a:endParaRPr dirty="0"/>
          </a:p>
        </p:txBody>
      </p:sp>
      <p:sp>
        <p:nvSpPr>
          <p:cNvPr id="10" name="Picture Placeholder 11"/>
          <p:cNvSpPr>
            <a:spLocks noGrp="1"/>
          </p:cNvSpPr>
          <p:nvPr>
            <p:ph type="pic" sz="quarter" idx="10" hasCustomPrompt="1"/>
          </p:nvPr>
        </p:nvSpPr>
        <p:spPr>
          <a:xfrm>
            <a:off x="609600" y="4492625"/>
            <a:ext cx="2971800" cy="520700"/>
          </a:xfrm>
        </p:spPr>
        <p:txBody>
          <a:bodyPr/>
          <a:lstStyle>
            <a:lvl1pPr>
              <a:defRPr sz="1200" b="0">
                <a:latin typeface="Arial Narrow" panose="020B0606020202030204" pitchFamily="34" charset="0"/>
              </a:defRPr>
            </a:lvl1pPr>
          </a:lstStyle>
          <a:p>
            <a:r>
              <a:rPr lang="en-AU" dirty="0"/>
              <a:t>Insert your logo here (delete if not required)</a:t>
            </a:r>
          </a:p>
        </p:txBody>
      </p:sp>
    </p:spTree>
    <p:extLst>
      <p:ext uri="{BB962C8B-B14F-4D97-AF65-F5344CB8AC3E}">
        <p14:creationId xmlns:p14="http://schemas.microsoft.com/office/powerpoint/2010/main" val="248890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0"/>
            <a:ext cx="9144000" cy="514440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05994"/>
            <a:ext cx="8229600" cy="82397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184465"/>
            <a:ext cx="8229600" cy="3398901"/>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8/28/2018</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 id="214748366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230" y="149968"/>
            <a:ext cx="8229600" cy="553998"/>
          </a:xfrm>
        </p:spPr>
        <p:txBody>
          <a:bodyPr/>
          <a:lstStyle/>
          <a:p>
            <a:r>
              <a:rPr lang="en-AU" dirty="0"/>
              <a:t>Air Valves + Test Pressure</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6087835" y="1971890"/>
            <a:ext cx="4740729" cy="2154436"/>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AU" dirty="0"/>
            </a:br>
            <a:br>
              <a:rPr lang="en-AU" dirty="0"/>
            </a:br>
            <a:br>
              <a:rPr lang="en-AU" dirty="0"/>
            </a:br>
            <a:r>
              <a:rPr lang="en-AU" dirty="0"/>
              <a:t>                                                             </a:t>
            </a:r>
            <a:br>
              <a:rPr lang="en-AU" b="1" dirty="0"/>
            </a:br>
            <a:br>
              <a:rPr lang="en-AU" kern="0" dirty="0"/>
            </a:br>
            <a:endParaRPr lang="en-AU" kern="0" dirty="0"/>
          </a:p>
          <a:p>
            <a:endParaRPr lang="en-AU" kern="0" dirty="0"/>
          </a:p>
        </p:txBody>
      </p:sp>
      <p:sp>
        <p:nvSpPr>
          <p:cNvPr id="10" name="Text Placeholder 5">
            <a:extLst>
              <a:ext uri="{FF2B5EF4-FFF2-40B4-BE49-F238E27FC236}">
                <a16:creationId xmlns:a16="http://schemas.microsoft.com/office/drawing/2014/main" id="{63C9A299-2EB3-4829-9AD9-E98647066DDF}"/>
              </a:ext>
            </a:extLst>
          </p:cNvPr>
          <p:cNvSpPr txBox="1">
            <a:spLocks/>
          </p:cNvSpPr>
          <p:nvPr/>
        </p:nvSpPr>
        <p:spPr>
          <a:xfrm>
            <a:off x="4270208" y="703966"/>
            <a:ext cx="4740729" cy="5539978"/>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dirty="0"/>
              <a:t>37 air valves successfully vented trapped air during filling – no air was observed venting on 19 December 2016. Review of ASCON drawings confirmed no location where measurable amount of air could be trapped.</a:t>
            </a:r>
          </a:p>
          <a:p>
            <a:endParaRPr lang="en-AU" dirty="0"/>
          </a:p>
          <a:p>
            <a:r>
              <a:rPr lang="en-AU" dirty="0"/>
              <a:t>Appropriate test pressure for HDPE (rated PN 6.3 or 630kPa) = 60m. Nominal rating includes a 2 to 1 safety factor based on ambient temperature of 20</a:t>
            </a:r>
            <a:r>
              <a:rPr lang="en-AU" dirty="0">
                <a:latin typeface="Calibri" panose="020F0502020204030204" pitchFamily="34" charset="0"/>
                <a:cs typeface="Calibri" panose="020F0502020204030204" pitchFamily="34" charset="0"/>
              </a:rPr>
              <a:t>°</a:t>
            </a:r>
            <a:r>
              <a:rPr lang="en-AU" dirty="0"/>
              <a:t> – this safety factor judicious</a:t>
            </a:r>
            <a:br>
              <a:rPr lang="en-AU" dirty="0"/>
            </a:br>
            <a:br>
              <a:rPr lang="en-AU" dirty="0"/>
            </a:br>
            <a:br>
              <a:rPr lang="en-AU" dirty="0"/>
            </a:br>
            <a:r>
              <a:rPr lang="en-AU" dirty="0"/>
              <a:t>                                                             </a:t>
            </a:r>
            <a:br>
              <a:rPr lang="en-AU" b="1" dirty="0"/>
            </a:br>
            <a:br>
              <a:rPr lang="en-AU" kern="0" dirty="0"/>
            </a:br>
            <a:endParaRPr lang="en-AU" kern="0" dirty="0"/>
          </a:p>
          <a:p>
            <a:endParaRPr lang="en-AU" kern="0" dirty="0"/>
          </a:p>
        </p:txBody>
      </p:sp>
      <p:pic>
        <p:nvPicPr>
          <p:cNvPr id="9" name="Picture 8">
            <a:extLst>
              <a:ext uri="{FF2B5EF4-FFF2-40B4-BE49-F238E27FC236}">
                <a16:creationId xmlns:a16="http://schemas.microsoft.com/office/drawing/2014/main" id="{CC2436F7-2611-4F19-9E13-ADD0E4184493}"/>
              </a:ext>
            </a:extLst>
          </p:cNvPr>
          <p:cNvPicPr>
            <a:picLocks noChangeAspect="1"/>
          </p:cNvPicPr>
          <p:nvPr/>
        </p:nvPicPr>
        <p:blipFill>
          <a:blip r:embed="rId3"/>
          <a:stretch>
            <a:fillRect/>
          </a:stretch>
        </p:blipFill>
        <p:spPr>
          <a:xfrm>
            <a:off x="76200" y="746125"/>
            <a:ext cx="4041164" cy="3102803"/>
          </a:xfrm>
          <a:prstGeom prst="rect">
            <a:avLst/>
          </a:prstGeom>
        </p:spPr>
      </p:pic>
      <p:pic>
        <p:nvPicPr>
          <p:cNvPr id="11" name="Picture 10">
            <a:extLst>
              <a:ext uri="{FF2B5EF4-FFF2-40B4-BE49-F238E27FC236}">
                <a16:creationId xmlns:a16="http://schemas.microsoft.com/office/drawing/2014/main" id="{9C099AEB-4ACE-40EB-A1C9-98B226191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415360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230" y="149968"/>
            <a:ext cx="8229600" cy="553998"/>
          </a:xfrm>
        </p:spPr>
        <p:txBody>
          <a:bodyPr/>
          <a:lstStyle/>
          <a:p>
            <a:r>
              <a:rPr lang="en-AU" dirty="0"/>
              <a:t>Pressure Relief Valve (PRV)</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6087835" y="1971890"/>
            <a:ext cx="4740729" cy="2154436"/>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AU" dirty="0"/>
            </a:br>
            <a:br>
              <a:rPr lang="en-AU" dirty="0"/>
            </a:br>
            <a:br>
              <a:rPr lang="en-AU" dirty="0"/>
            </a:br>
            <a:r>
              <a:rPr lang="en-AU" dirty="0"/>
              <a:t>                                                             </a:t>
            </a:r>
            <a:br>
              <a:rPr lang="en-AU" b="1" dirty="0"/>
            </a:br>
            <a:br>
              <a:rPr lang="en-AU" kern="0" dirty="0"/>
            </a:br>
            <a:endParaRPr lang="en-AU" kern="0" dirty="0"/>
          </a:p>
          <a:p>
            <a:endParaRPr lang="en-AU" kern="0" dirty="0"/>
          </a:p>
        </p:txBody>
      </p:sp>
      <p:sp>
        <p:nvSpPr>
          <p:cNvPr id="10" name="Text Placeholder 5">
            <a:extLst>
              <a:ext uri="{FF2B5EF4-FFF2-40B4-BE49-F238E27FC236}">
                <a16:creationId xmlns:a16="http://schemas.microsoft.com/office/drawing/2014/main" id="{63C9A299-2EB3-4829-9AD9-E98647066DDF}"/>
              </a:ext>
            </a:extLst>
          </p:cNvPr>
          <p:cNvSpPr txBox="1">
            <a:spLocks/>
          </p:cNvSpPr>
          <p:nvPr/>
        </p:nvSpPr>
        <p:spPr>
          <a:xfrm>
            <a:off x="4270208" y="703966"/>
            <a:ext cx="4740729" cy="2154436"/>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AU" dirty="0"/>
            </a:br>
            <a:br>
              <a:rPr lang="en-AU" dirty="0"/>
            </a:br>
            <a:br>
              <a:rPr lang="en-AU" dirty="0"/>
            </a:br>
            <a:r>
              <a:rPr lang="en-AU" dirty="0"/>
              <a:t>                                                             </a:t>
            </a:r>
            <a:br>
              <a:rPr lang="en-AU" b="1" dirty="0"/>
            </a:br>
            <a:br>
              <a:rPr lang="en-AU" kern="0" dirty="0"/>
            </a:br>
            <a:endParaRPr lang="en-AU" kern="0" dirty="0"/>
          </a:p>
          <a:p>
            <a:endParaRPr lang="en-AU" kern="0" dirty="0"/>
          </a:p>
        </p:txBody>
      </p:sp>
      <p:sp>
        <p:nvSpPr>
          <p:cNvPr id="11" name="Text Placeholder 5">
            <a:extLst>
              <a:ext uri="{FF2B5EF4-FFF2-40B4-BE49-F238E27FC236}">
                <a16:creationId xmlns:a16="http://schemas.microsoft.com/office/drawing/2014/main" id="{2DE8DA2A-46E3-4330-98A3-BC6BF59F4D89}"/>
              </a:ext>
            </a:extLst>
          </p:cNvPr>
          <p:cNvSpPr txBox="1">
            <a:spLocks/>
          </p:cNvSpPr>
          <p:nvPr/>
        </p:nvSpPr>
        <p:spPr>
          <a:xfrm>
            <a:off x="196230" y="894672"/>
            <a:ext cx="8479684" cy="4308872"/>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dirty="0"/>
              <a:t>PRV on completed pipeline on branch at chainage 1424, near lower (east) end of conduit – it was necessary to isolate PRV prior to pressure test</a:t>
            </a:r>
          </a:p>
          <a:p>
            <a:endParaRPr lang="en-AU" dirty="0"/>
          </a:p>
          <a:p>
            <a:r>
              <a:rPr lang="en-AU" dirty="0"/>
              <a:t>Following failure, PRV suggested to be adjusted to 450kPa under normal conditions</a:t>
            </a:r>
            <a:br>
              <a:rPr lang="en-AU" dirty="0"/>
            </a:br>
            <a:br>
              <a:rPr lang="en-AU" dirty="0"/>
            </a:br>
            <a:r>
              <a:rPr lang="en-AU" dirty="0"/>
              <a:t>In addition to PRV, pipeline has 9 scour valves at low points – these were used to discharge dirty water during initial fill but were closed on 19 December 2016</a:t>
            </a:r>
            <a:br>
              <a:rPr lang="en-AU" dirty="0"/>
            </a:br>
            <a:br>
              <a:rPr lang="en-AU" dirty="0"/>
            </a:br>
            <a:r>
              <a:rPr lang="en-AU" dirty="0"/>
              <a:t>                                                             </a:t>
            </a:r>
            <a:br>
              <a:rPr lang="en-AU" b="1" dirty="0"/>
            </a:br>
            <a:br>
              <a:rPr lang="en-AU" kern="0" dirty="0"/>
            </a:br>
            <a:endParaRPr lang="en-AU" kern="0" dirty="0"/>
          </a:p>
          <a:p>
            <a:endParaRPr lang="en-AU" kern="0" dirty="0"/>
          </a:p>
        </p:txBody>
      </p:sp>
      <p:pic>
        <p:nvPicPr>
          <p:cNvPr id="9" name="Picture 8">
            <a:extLst>
              <a:ext uri="{FF2B5EF4-FFF2-40B4-BE49-F238E27FC236}">
                <a16:creationId xmlns:a16="http://schemas.microsoft.com/office/drawing/2014/main" id="{AC123E1E-6CB0-4F58-86A0-5B7FF2D84A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126252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230" y="149968"/>
            <a:ext cx="8229600" cy="553998"/>
          </a:xfrm>
        </p:spPr>
        <p:txBody>
          <a:bodyPr/>
          <a:lstStyle/>
          <a:p>
            <a:r>
              <a:rPr lang="en-AU" dirty="0"/>
              <a:t>Conclusions</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6087835" y="1971890"/>
            <a:ext cx="4740729" cy="2154436"/>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AU" dirty="0"/>
            </a:br>
            <a:br>
              <a:rPr lang="en-AU" dirty="0"/>
            </a:br>
            <a:br>
              <a:rPr lang="en-AU" dirty="0"/>
            </a:br>
            <a:r>
              <a:rPr lang="en-AU" dirty="0"/>
              <a:t>                                                             </a:t>
            </a:r>
            <a:br>
              <a:rPr lang="en-AU" b="1" dirty="0"/>
            </a:br>
            <a:br>
              <a:rPr lang="en-AU" kern="0" dirty="0"/>
            </a:br>
            <a:endParaRPr lang="en-AU" kern="0" dirty="0"/>
          </a:p>
          <a:p>
            <a:endParaRPr lang="en-AU" kern="0" dirty="0"/>
          </a:p>
        </p:txBody>
      </p:sp>
      <p:sp>
        <p:nvSpPr>
          <p:cNvPr id="10" name="Text Placeholder 5">
            <a:extLst>
              <a:ext uri="{FF2B5EF4-FFF2-40B4-BE49-F238E27FC236}">
                <a16:creationId xmlns:a16="http://schemas.microsoft.com/office/drawing/2014/main" id="{63C9A299-2EB3-4829-9AD9-E98647066DDF}"/>
              </a:ext>
            </a:extLst>
          </p:cNvPr>
          <p:cNvSpPr txBox="1">
            <a:spLocks/>
          </p:cNvSpPr>
          <p:nvPr/>
        </p:nvSpPr>
        <p:spPr>
          <a:xfrm>
            <a:off x="4270208" y="703966"/>
            <a:ext cx="4740729" cy="2154436"/>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AU" dirty="0"/>
            </a:br>
            <a:br>
              <a:rPr lang="en-AU" dirty="0"/>
            </a:br>
            <a:br>
              <a:rPr lang="en-AU" dirty="0"/>
            </a:br>
            <a:r>
              <a:rPr lang="en-AU" dirty="0"/>
              <a:t>                                                             </a:t>
            </a:r>
            <a:br>
              <a:rPr lang="en-AU" b="1" dirty="0"/>
            </a:br>
            <a:br>
              <a:rPr lang="en-AU" kern="0" dirty="0"/>
            </a:br>
            <a:endParaRPr lang="en-AU" kern="0" dirty="0"/>
          </a:p>
          <a:p>
            <a:endParaRPr lang="en-AU" kern="0" dirty="0"/>
          </a:p>
        </p:txBody>
      </p:sp>
      <p:sp>
        <p:nvSpPr>
          <p:cNvPr id="11" name="Text Placeholder 5">
            <a:extLst>
              <a:ext uri="{FF2B5EF4-FFF2-40B4-BE49-F238E27FC236}">
                <a16:creationId xmlns:a16="http://schemas.microsoft.com/office/drawing/2014/main" id="{2DE8DA2A-46E3-4330-98A3-BC6BF59F4D89}"/>
              </a:ext>
            </a:extLst>
          </p:cNvPr>
          <p:cNvSpPr txBox="1">
            <a:spLocks/>
          </p:cNvSpPr>
          <p:nvPr/>
        </p:nvSpPr>
        <p:spPr>
          <a:xfrm>
            <a:off x="196230" y="894672"/>
            <a:ext cx="8479684" cy="4308872"/>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b="1" dirty="0"/>
              <a:t>All evidence suggests that the pipe was subject to a pressure higher than 500 kPa. </a:t>
            </a:r>
            <a:br>
              <a:rPr lang="en-AU" dirty="0"/>
            </a:br>
            <a:r>
              <a:rPr lang="en-AU" dirty="0"/>
              <a:t>Failure occurred near the lowest point in pipeline under very low flow (almost static) conditions. Filling and pressurisation had located the most vulnerable situation.</a:t>
            </a:r>
            <a:br>
              <a:rPr lang="en-AU" dirty="0"/>
            </a:br>
            <a:br>
              <a:rPr lang="en-AU" dirty="0"/>
            </a:br>
            <a:r>
              <a:rPr lang="en-AU" b="1" dirty="0"/>
              <a:t>It was suggested that the damaged section of pipe be replaced and that the pipeline be refilled and pressure tested at 450 kPa (at the lowest point of the conduit)</a:t>
            </a:r>
            <a:br>
              <a:rPr lang="en-AU" dirty="0"/>
            </a:br>
            <a:br>
              <a:rPr lang="en-AU" dirty="0"/>
            </a:br>
            <a:r>
              <a:rPr lang="en-AU" dirty="0"/>
              <a:t>                                  </a:t>
            </a:r>
            <a:br>
              <a:rPr lang="en-AU" b="1" dirty="0"/>
            </a:br>
            <a:br>
              <a:rPr lang="en-AU" kern="0" dirty="0"/>
            </a:br>
            <a:endParaRPr lang="en-AU" kern="0" dirty="0"/>
          </a:p>
          <a:p>
            <a:endParaRPr lang="en-AU" kern="0" dirty="0"/>
          </a:p>
        </p:txBody>
      </p:sp>
      <p:pic>
        <p:nvPicPr>
          <p:cNvPr id="9" name="Picture 8">
            <a:extLst>
              <a:ext uri="{FF2B5EF4-FFF2-40B4-BE49-F238E27FC236}">
                <a16:creationId xmlns:a16="http://schemas.microsoft.com/office/drawing/2014/main" id="{174D00CA-FB9A-490D-8E9B-3AD646E018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290936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230" y="149968"/>
            <a:ext cx="8229600" cy="553998"/>
          </a:xfrm>
        </p:spPr>
        <p:txBody>
          <a:bodyPr/>
          <a:lstStyle/>
          <a:p>
            <a:r>
              <a:rPr lang="en-AU" dirty="0"/>
              <a:t>Conclusions</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6087835" y="1971890"/>
            <a:ext cx="4740729" cy="2154436"/>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AU" dirty="0"/>
            </a:br>
            <a:br>
              <a:rPr lang="en-AU" dirty="0"/>
            </a:br>
            <a:br>
              <a:rPr lang="en-AU" dirty="0"/>
            </a:br>
            <a:r>
              <a:rPr lang="en-AU" dirty="0"/>
              <a:t>                                                             </a:t>
            </a:r>
            <a:br>
              <a:rPr lang="en-AU" b="1" dirty="0"/>
            </a:br>
            <a:br>
              <a:rPr lang="en-AU" kern="0" dirty="0"/>
            </a:br>
            <a:endParaRPr lang="en-AU" kern="0" dirty="0"/>
          </a:p>
          <a:p>
            <a:endParaRPr lang="en-AU" kern="0" dirty="0"/>
          </a:p>
        </p:txBody>
      </p:sp>
      <p:sp>
        <p:nvSpPr>
          <p:cNvPr id="10" name="Text Placeholder 5">
            <a:extLst>
              <a:ext uri="{FF2B5EF4-FFF2-40B4-BE49-F238E27FC236}">
                <a16:creationId xmlns:a16="http://schemas.microsoft.com/office/drawing/2014/main" id="{63C9A299-2EB3-4829-9AD9-E98647066DDF}"/>
              </a:ext>
            </a:extLst>
          </p:cNvPr>
          <p:cNvSpPr txBox="1">
            <a:spLocks/>
          </p:cNvSpPr>
          <p:nvPr/>
        </p:nvSpPr>
        <p:spPr>
          <a:xfrm>
            <a:off x="4270208" y="703966"/>
            <a:ext cx="4740729" cy="2154436"/>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AU" dirty="0"/>
            </a:br>
            <a:br>
              <a:rPr lang="en-AU" dirty="0"/>
            </a:br>
            <a:br>
              <a:rPr lang="en-AU" dirty="0"/>
            </a:br>
            <a:r>
              <a:rPr lang="en-AU" dirty="0"/>
              <a:t>                                                             </a:t>
            </a:r>
            <a:br>
              <a:rPr lang="en-AU" b="1" dirty="0"/>
            </a:br>
            <a:br>
              <a:rPr lang="en-AU" kern="0" dirty="0"/>
            </a:br>
            <a:endParaRPr lang="en-AU" kern="0" dirty="0"/>
          </a:p>
          <a:p>
            <a:endParaRPr lang="en-AU" kern="0" dirty="0"/>
          </a:p>
        </p:txBody>
      </p:sp>
      <p:sp>
        <p:nvSpPr>
          <p:cNvPr id="11" name="Text Placeholder 5">
            <a:extLst>
              <a:ext uri="{FF2B5EF4-FFF2-40B4-BE49-F238E27FC236}">
                <a16:creationId xmlns:a16="http://schemas.microsoft.com/office/drawing/2014/main" id="{2DE8DA2A-46E3-4330-98A3-BC6BF59F4D89}"/>
              </a:ext>
            </a:extLst>
          </p:cNvPr>
          <p:cNvSpPr txBox="1">
            <a:spLocks/>
          </p:cNvSpPr>
          <p:nvPr/>
        </p:nvSpPr>
        <p:spPr>
          <a:xfrm>
            <a:off x="196230" y="894672"/>
            <a:ext cx="8479684" cy="4001095"/>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b="1" dirty="0"/>
              <a:t>All air had been effectively displaced from the conduit and did not contribute to the failure.</a:t>
            </a:r>
            <a:br>
              <a:rPr lang="en-AU" dirty="0"/>
            </a:br>
            <a:r>
              <a:rPr lang="en-AU" dirty="0"/>
              <a:t>HDPE material has similar yield characteristics to steel and actual fracture is preceded by gradual elongation. </a:t>
            </a:r>
            <a:br>
              <a:rPr lang="en-AU" dirty="0"/>
            </a:br>
            <a:endParaRPr lang="en-AU" dirty="0"/>
          </a:p>
          <a:p>
            <a:r>
              <a:rPr lang="en-AU" b="1" dirty="0"/>
              <a:t>Failure was not instantaneous but occurred over a time span of about 5 seconds, as the volume of the pipe increased due to increasing pressure.</a:t>
            </a:r>
            <a:br>
              <a:rPr lang="en-AU" dirty="0"/>
            </a:br>
            <a:br>
              <a:rPr lang="en-AU" dirty="0"/>
            </a:br>
            <a:r>
              <a:rPr lang="en-AU" dirty="0"/>
              <a:t>                                  </a:t>
            </a:r>
            <a:br>
              <a:rPr lang="en-AU" b="1" dirty="0"/>
            </a:br>
            <a:br>
              <a:rPr lang="en-AU" kern="0" dirty="0"/>
            </a:br>
            <a:endParaRPr lang="en-AU" kern="0" dirty="0"/>
          </a:p>
          <a:p>
            <a:endParaRPr lang="en-AU" kern="0" dirty="0"/>
          </a:p>
        </p:txBody>
      </p:sp>
      <p:pic>
        <p:nvPicPr>
          <p:cNvPr id="9" name="Picture 8">
            <a:extLst>
              <a:ext uri="{FF2B5EF4-FFF2-40B4-BE49-F238E27FC236}">
                <a16:creationId xmlns:a16="http://schemas.microsoft.com/office/drawing/2014/main" id="{325839B2-79E0-48B7-93DD-B975F938A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298779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230" y="149968"/>
            <a:ext cx="8229600" cy="553998"/>
          </a:xfrm>
        </p:spPr>
        <p:txBody>
          <a:bodyPr/>
          <a:lstStyle/>
          <a:p>
            <a:r>
              <a:rPr lang="en-AU" dirty="0"/>
              <a:t>Conclusions</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6087835" y="1971890"/>
            <a:ext cx="4740729" cy="2154436"/>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AU" dirty="0"/>
            </a:br>
            <a:br>
              <a:rPr lang="en-AU" dirty="0"/>
            </a:br>
            <a:br>
              <a:rPr lang="en-AU" dirty="0"/>
            </a:br>
            <a:r>
              <a:rPr lang="en-AU" dirty="0"/>
              <a:t>                                                             </a:t>
            </a:r>
            <a:br>
              <a:rPr lang="en-AU" b="1" dirty="0"/>
            </a:br>
            <a:br>
              <a:rPr lang="en-AU" kern="0" dirty="0"/>
            </a:br>
            <a:endParaRPr lang="en-AU" kern="0" dirty="0"/>
          </a:p>
          <a:p>
            <a:endParaRPr lang="en-AU" kern="0" dirty="0"/>
          </a:p>
        </p:txBody>
      </p:sp>
      <p:sp>
        <p:nvSpPr>
          <p:cNvPr id="10" name="Text Placeholder 5">
            <a:extLst>
              <a:ext uri="{FF2B5EF4-FFF2-40B4-BE49-F238E27FC236}">
                <a16:creationId xmlns:a16="http://schemas.microsoft.com/office/drawing/2014/main" id="{63C9A299-2EB3-4829-9AD9-E98647066DDF}"/>
              </a:ext>
            </a:extLst>
          </p:cNvPr>
          <p:cNvSpPr txBox="1">
            <a:spLocks/>
          </p:cNvSpPr>
          <p:nvPr/>
        </p:nvSpPr>
        <p:spPr>
          <a:xfrm>
            <a:off x="4270208" y="703966"/>
            <a:ext cx="4740729" cy="2154436"/>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AU" dirty="0"/>
            </a:br>
            <a:br>
              <a:rPr lang="en-AU" dirty="0"/>
            </a:br>
            <a:br>
              <a:rPr lang="en-AU" dirty="0"/>
            </a:br>
            <a:r>
              <a:rPr lang="en-AU" dirty="0"/>
              <a:t>                                                             </a:t>
            </a:r>
            <a:br>
              <a:rPr lang="en-AU" b="1" dirty="0"/>
            </a:br>
            <a:br>
              <a:rPr lang="en-AU" kern="0" dirty="0"/>
            </a:br>
            <a:endParaRPr lang="en-AU" kern="0" dirty="0"/>
          </a:p>
          <a:p>
            <a:endParaRPr lang="en-AU" kern="0" dirty="0"/>
          </a:p>
        </p:txBody>
      </p:sp>
      <p:sp>
        <p:nvSpPr>
          <p:cNvPr id="11" name="Text Placeholder 5">
            <a:extLst>
              <a:ext uri="{FF2B5EF4-FFF2-40B4-BE49-F238E27FC236}">
                <a16:creationId xmlns:a16="http://schemas.microsoft.com/office/drawing/2014/main" id="{2DE8DA2A-46E3-4330-98A3-BC6BF59F4D89}"/>
              </a:ext>
            </a:extLst>
          </p:cNvPr>
          <p:cNvSpPr txBox="1">
            <a:spLocks/>
          </p:cNvSpPr>
          <p:nvPr/>
        </p:nvSpPr>
        <p:spPr>
          <a:xfrm>
            <a:off x="196230" y="894672"/>
            <a:ext cx="8479684" cy="4616648"/>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b="1" dirty="0"/>
              <a:t>The assumption of flexibility does not apply to large diameter HDPE pipe lines </a:t>
            </a:r>
            <a:br>
              <a:rPr lang="en-AU" dirty="0"/>
            </a:br>
            <a:br>
              <a:rPr lang="en-AU" dirty="0"/>
            </a:br>
            <a:r>
              <a:rPr lang="en-AU" dirty="0"/>
              <a:t>Piping with SDR ratings greater than about SDR 15 are rigid - miscellaneous stresses can be locked into installed pipelines. For relatively thin wall pipes - curved alignments, bedding variations and other factors lock in non pressure induced stresses. South Australia Water Corporation, for instance, requires that PN 12.5 = SDR 13.6.</a:t>
            </a:r>
            <a:br>
              <a:rPr lang="en-AU" dirty="0"/>
            </a:br>
            <a:br>
              <a:rPr lang="en-AU" dirty="0"/>
            </a:br>
            <a:r>
              <a:rPr lang="en-AU" dirty="0"/>
              <a:t>For large diameter HDPE pipelines, applicable in situ test pressure should include a safety factor of at least 2</a:t>
            </a:r>
          </a:p>
          <a:p>
            <a:r>
              <a:rPr lang="en-AU" dirty="0"/>
              <a:t>           </a:t>
            </a:r>
            <a:br>
              <a:rPr lang="en-AU" b="1" dirty="0"/>
            </a:br>
            <a:br>
              <a:rPr lang="en-AU" kern="0" dirty="0"/>
            </a:br>
            <a:endParaRPr lang="en-AU" kern="0" dirty="0"/>
          </a:p>
          <a:p>
            <a:endParaRPr lang="en-AU" kern="0" dirty="0"/>
          </a:p>
        </p:txBody>
      </p:sp>
      <p:pic>
        <p:nvPicPr>
          <p:cNvPr id="9" name="Picture 8">
            <a:extLst>
              <a:ext uri="{FF2B5EF4-FFF2-40B4-BE49-F238E27FC236}">
                <a16:creationId xmlns:a16="http://schemas.microsoft.com/office/drawing/2014/main" id="{E3EE9CFC-B882-44F3-BC3D-5BCA4085EB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17053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88925"/>
            <a:ext cx="8229600" cy="553998"/>
          </a:xfrm>
        </p:spPr>
        <p:txBody>
          <a:bodyPr/>
          <a:lstStyle/>
          <a:p>
            <a:r>
              <a:rPr lang="en-AU" dirty="0"/>
              <a:t>Investigation of pipeline failure</a:t>
            </a:r>
          </a:p>
        </p:txBody>
      </p:sp>
      <p:sp>
        <p:nvSpPr>
          <p:cNvPr id="6" name="Text Placeholder 5"/>
          <p:cNvSpPr>
            <a:spLocks noGrp="1"/>
          </p:cNvSpPr>
          <p:nvPr>
            <p:ph type="body" idx="1"/>
          </p:nvPr>
        </p:nvSpPr>
        <p:spPr>
          <a:xfrm>
            <a:off x="457200" y="898525"/>
            <a:ext cx="8229600" cy="1538883"/>
          </a:xfrm>
        </p:spPr>
        <p:txBody>
          <a:bodyPr/>
          <a:lstStyle/>
          <a:p>
            <a:r>
              <a:rPr lang="en-AU" b="1" dirty="0"/>
              <a:t>Mr Peter Airey</a:t>
            </a:r>
          </a:p>
          <a:p>
            <a:r>
              <a:rPr lang="en-AU" dirty="0"/>
              <a:t>BE </a:t>
            </a:r>
            <a:r>
              <a:rPr lang="en-AU" dirty="0" err="1"/>
              <a:t>GradDipAdmin</a:t>
            </a:r>
            <a:r>
              <a:rPr lang="en-AU" dirty="0"/>
              <a:t> FIEAust CPEng RPEQ</a:t>
            </a:r>
          </a:p>
          <a:p>
            <a:r>
              <a:rPr lang="en-AU" dirty="0"/>
              <a:t>Managing Director - Airey Taylor Consulting Engineers &amp; Scientists</a:t>
            </a:r>
            <a:br>
              <a:rPr lang="en-AU" dirty="0"/>
            </a:br>
            <a:r>
              <a:rPr lang="en-AU" dirty="0"/>
              <a:t>Chairman – Advanced Substructures Ltd</a:t>
            </a:r>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pic>
        <p:nvPicPr>
          <p:cNvPr id="7" name="Picture 6">
            <a:extLst>
              <a:ext uri="{FF2B5EF4-FFF2-40B4-BE49-F238E27FC236}">
                <a16:creationId xmlns:a16="http://schemas.microsoft.com/office/drawing/2014/main" id="{2728A0DE-CBC8-4A54-BABA-6868117C9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4409374"/>
            <a:ext cx="914401" cy="730722"/>
          </a:xfrm>
          <a:prstGeom prst="rect">
            <a:avLst/>
          </a:prstGeom>
        </p:spPr>
      </p:pic>
    </p:spTree>
    <p:extLst>
      <p:ext uri="{BB962C8B-B14F-4D97-AF65-F5344CB8AC3E}">
        <p14:creationId xmlns:p14="http://schemas.microsoft.com/office/powerpoint/2010/main" val="382968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88925"/>
            <a:ext cx="8229600" cy="553998"/>
          </a:xfrm>
        </p:spPr>
        <p:txBody>
          <a:bodyPr/>
          <a:lstStyle/>
          <a:p>
            <a:r>
              <a:rPr lang="en-AU" dirty="0"/>
              <a:t>Burst HDPE pipeline </a:t>
            </a:r>
          </a:p>
        </p:txBody>
      </p:sp>
      <p:sp>
        <p:nvSpPr>
          <p:cNvPr id="6" name="Text Placeholder 5"/>
          <p:cNvSpPr>
            <a:spLocks noGrp="1"/>
          </p:cNvSpPr>
          <p:nvPr>
            <p:ph type="body" idx="1"/>
          </p:nvPr>
        </p:nvSpPr>
        <p:spPr>
          <a:xfrm>
            <a:off x="457200" y="898525"/>
            <a:ext cx="8229600" cy="3693319"/>
          </a:xfrm>
        </p:spPr>
        <p:txBody>
          <a:bodyPr/>
          <a:lstStyle/>
          <a:p>
            <a:r>
              <a:rPr lang="en-AU" dirty="0"/>
              <a:t>25 km long, large (650 to 800mm) diameter buried High Density Polyethylene (HDPE) irrigation pipeline, installed parallel to </a:t>
            </a:r>
            <a:r>
              <a:rPr lang="en-AU" dirty="0" err="1"/>
              <a:t>Gasgoyne</a:t>
            </a:r>
            <a:r>
              <a:rPr lang="en-AU" dirty="0"/>
              <a:t> River in Western Australia</a:t>
            </a:r>
            <a:br>
              <a:rPr lang="en-AU" dirty="0"/>
            </a:br>
            <a:endParaRPr lang="en-AU" dirty="0"/>
          </a:p>
          <a:p>
            <a:r>
              <a:rPr lang="en-AU" dirty="0"/>
              <a:t>The pipeline is a transmission main for collecting and conveying groundwater from a bore field to irrigation properties adjacent to the Gascoyne River</a:t>
            </a:r>
          </a:p>
          <a:p>
            <a:br>
              <a:rPr lang="en-AU" dirty="0"/>
            </a:br>
            <a:r>
              <a:rPr lang="en-AU" dirty="0"/>
              <a:t>During final filling operations on December 19 2016, 800mm diameter section failed (burst)</a:t>
            </a:r>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pic>
        <p:nvPicPr>
          <p:cNvPr id="9" name="Picture 8">
            <a:extLst>
              <a:ext uri="{FF2B5EF4-FFF2-40B4-BE49-F238E27FC236}">
                <a16:creationId xmlns:a16="http://schemas.microsoft.com/office/drawing/2014/main" id="{BC1F1153-FA7A-4C9F-AD61-87DD4D4A8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83828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88925"/>
            <a:ext cx="8229600" cy="553998"/>
          </a:xfrm>
        </p:spPr>
        <p:txBody>
          <a:bodyPr/>
          <a:lstStyle/>
          <a:p>
            <a:r>
              <a:rPr lang="en-AU" dirty="0"/>
              <a:t>Pipeline profile</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pic>
        <p:nvPicPr>
          <p:cNvPr id="2" name="Picture 1">
            <a:extLst>
              <a:ext uri="{FF2B5EF4-FFF2-40B4-BE49-F238E27FC236}">
                <a16:creationId xmlns:a16="http://schemas.microsoft.com/office/drawing/2014/main" id="{557E751C-6EE0-4CC3-A91D-A6F9AEEAB997}"/>
              </a:ext>
            </a:extLst>
          </p:cNvPr>
          <p:cNvPicPr>
            <a:picLocks noChangeAspect="1"/>
          </p:cNvPicPr>
          <p:nvPr/>
        </p:nvPicPr>
        <p:blipFill>
          <a:blip r:embed="rId3"/>
          <a:stretch>
            <a:fillRect/>
          </a:stretch>
        </p:blipFill>
        <p:spPr>
          <a:xfrm>
            <a:off x="0" y="1083450"/>
            <a:ext cx="4344243" cy="3335507"/>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4495800" y="651961"/>
            <a:ext cx="4724400" cy="4616648"/>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dirty="0"/>
              <a:t>Designed for direct delivery of variable flow rates. The estimated maximum pressure at the lower (west) end was forecast to be 40 m. The test pressure was specified to be 60 m (600 kPa).  </a:t>
            </a:r>
            <a:br>
              <a:rPr lang="en-AU" dirty="0"/>
            </a:br>
            <a:r>
              <a:rPr lang="en-AU" dirty="0"/>
              <a:t>                                                             </a:t>
            </a:r>
            <a:br>
              <a:rPr lang="en-AU" b="1" dirty="0"/>
            </a:br>
            <a:r>
              <a:rPr lang="en-AU" dirty="0"/>
              <a:t>Sited in generally well drained sand (with about 15 % fines). Bedding and backfill was compacted excavated material. Minimum cover for the 800mm nominal diameter piping was specified to be 850 mm.</a:t>
            </a:r>
            <a:endParaRPr lang="en-GB" dirty="0"/>
          </a:p>
          <a:p>
            <a:br>
              <a:rPr lang="en-AU" kern="0" dirty="0"/>
            </a:br>
            <a:endParaRPr lang="en-AU" kern="0" dirty="0"/>
          </a:p>
          <a:p>
            <a:endParaRPr lang="en-AU" kern="0" dirty="0"/>
          </a:p>
        </p:txBody>
      </p:sp>
      <p:pic>
        <p:nvPicPr>
          <p:cNvPr id="9" name="Picture 8">
            <a:extLst>
              <a:ext uri="{FF2B5EF4-FFF2-40B4-BE49-F238E27FC236}">
                <a16:creationId xmlns:a16="http://schemas.microsoft.com/office/drawing/2014/main" id="{D509E7B3-3CA5-4417-90F6-07210B85FF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133614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88925"/>
            <a:ext cx="8229600" cy="553998"/>
          </a:xfrm>
        </p:spPr>
        <p:txBody>
          <a:bodyPr/>
          <a:lstStyle/>
          <a:p>
            <a:r>
              <a:rPr lang="en-AU" dirty="0"/>
              <a:t>Pipeline failure</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228600" y="1075627"/>
            <a:ext cx="4114800" cy="3693319"/>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dirty="0"/>
              <a:t>A length of 800mm nominal diameter PN6.3 pipe (inside diameter approx. 736 mm) yielded along the crown of the pipe and subsequently fractured during final </a:t>
            </a:r>
            <a:r>
              <a:rPr lang="en-AU" dirty="0" err="1"/>
              <a:t>flling</a:t>
            </a:r>
            <a:r>
              <a:rPr lang="en-AU" dirty="0"/>
              <a:t> operations. The failure was near the lowest point of the pipeline (invert approx. 16.5 m AHD).</a:t>
            </a:r>
            <a:br>
              <a:rPr lang="en-AU" dirty="0"/>
            </a:br>
            <a:r>
              <a:rPr lang="en-AU" dirty="0"/>
              <a:t>                                                             </a:t>
            </a:r>
            <a:br>
              <a:rPr lang="en-AU" b="1" dirty="0"/>
            </a:br>
            <a:br>
              <a:rPr lang="en-AU" kern="0" dirty="0"/>
            </a:br>
            <a:endParaRPr lang="en-AU" kern="0" dirty="0"/>
          </a:p>
          <a:p>
            <a:endParaRPr lang="en-AU" kern="0" dirty="0"/>
          </a:p>
        </p:txBody>
      </p:sp>
      <p:pic>
        <p:nvPicPr>
          <p:cNvPr id="9" name="Picture 8" descr="C:\Users\Jacqui Purkiss\AppData\Local\Microsoft\Windows\Temporary Internet Files\Content.Outlook\8H3YQPR9\IMG_2465.jpg">
            <a:extLst>
              <a:ext uri="{FF2B5EF4-FFF2-40B4-BE49-F238E27FC236}">
                <a16:creationId xmlns:a16="http://schemas.microsoft.com/office/drawing/2014/main" id="{2BF86941-84F3-42DE-935D-746FF4BA2E6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405" y="464319"/>
            <a:ext cx="3820795" cy="3820795"/>
          </a:xfrm>
          <a:prstGeom prst="rect">
            <a:avLst/>
          </a:prstGeom>
          <a:noFill/>
          <a:ln>
            <a:noFill/>
          </a:ln>
        </p:spPr>
      </p:pic>
      <p:pic>
        <p:nvPicPr>
          <p:cNvPr id="10" name="Picture 9">
            <a:extLst>
              <a:ext uri="{FF2B5EF4-FFF2-40B4-BE49-F238E27FC236}">
                <a16:creationId xmlns:a16="http://schemas.microsoft.com/office/drawing/2014/main" id="{59F6F629-7797-4313-B7C2-62930BC642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187282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88925"/>
            <a:ext cx="8229600" cy="553998"/>
          </a:xfrm>
        </p:spPr>
        <p:txBody>
          <a:bodyPr/>
          <a:lstStyle/>
          <a:p>
            <a:r>
              <a:rPr lang="en-AU" dirty="0"/>
              <a:t>Soils investigation</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4267200" y="842923"/>
            <a:ext cx="4495800" cy="6771084"/>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dirty="0"/>
              <a:t>Backfilling and compaction procedures were initially thought to be responsible.</a:t>
            </a:r>
            <a:br>
              <a:rPr lang="en-AU" dirty="0"/>
            </a:br>
            <a:r>
              <a:rPr lang="en-AU" dirty="0"/>
              <a:t>Detailed investigation of soil types and compaction techniques was conducted. It was concluded that “</a:t>
            </a:r>
            <a:r>
              <a:rPr lang="en-AU" b="1" dirty="0"/>
              <a:t>the rupture of the pipe was not related to the level of compaction in the trench.” </a:t>
            </a:r>
            <a:br>
              <a:rPr lang="en-AU" b="1" dirty="0"/>
            </a:br>
            <a:br>
              <a:rPr lang="en-AU" b="1" dirty="0"/>
            </a:br>
            <a:r>
              <a:rPr lang="en-AU" dirty="0"/>
              <a:t>Consequently a separate investigation was conducted after the failed pipe length had been transported to Perth.</a:t>
            </a:r>
            <a:endParaRPr lang="en-GB" dirty="0"/>
          </a:p>
          <a:p>
            <a:br>
              <a:rPr lang="en-AU" dirty="0"/>
            </a:br>
            <a:r>
              <a:rPr lang="en-AU" dirty="0"/>
              <a:t>                                                             </a:t>
            </a:r>
            <a:br>
              <a:rPr lang="en-AU" b="1" dirty="0"/>
            </a:br>
            <a:br>
              <a:rPr lang="en-AU" kern="0" dirty="0"/>
            </a:br>
            <a:endParaRPr lang="en-AU" kern="0" dirty="0"/>
          </a:p>
          <a:p>
            <a:br>
              <a:rPr lang="en-AU" dirty="0"/>
            </a:br>
            <a:br>
              <a:rPr lang="en-AU" dirty="0"/>
            </a:br>
            <a:r>
              <a:rPr lang="en-AU" dirty="0"/>
              <a:t>Following removal of the pipe and being transported to Perth, the failed section of pipeline is seen on the left.  </a:t>
            </a:r>
          </a:p>
          <a:p>
            <a:endParaRPr lang="en-AU" dirty="0"/>
          </a:p>
          <a:p>
            <a:endParaRPr lang="en-AU" kern="0" dirty="0"/>
          </a:p>
        </p:txBody>
      </p:sp>
      <p:pic>
        <p:nvPicPr>
          <p:cNvPr id="10" name="Picture 9">
            <a:extLst>
              <a:ext uri="{FF2B5EF4-FFF2-40B4-BE49-F238E27FC236}">
                <a16:creationId xmlns:a16="http://schemas.microsoft.com/office/drawing/2014/main" id="{ACD3FEB3-5EF1-4D8B-8ECB-F6CD548D918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355" y="895580"/>
            <a:ext cx="3823335" cy="3098236"/>
          </a:xfrm>
          <a:prstGeom prst="rect">
            <a:avLst/>
          </a:prstGeom>
          <a:noFill/>
          <a:ln>
            <a:noFill/>
          </a:ln>
        </p:spPr>
      </p:pic>
      <p:pic>
        <p:nvPicPr>
          <p:cNvPr id="9" name="Picture 8">
            <a:extLst>
              <a:ext uri="{FF2B5EF4-FFF2-40B4-BE49-F238E27FC236}">
                <a16:creationId xmlns:a16="http://schemas.microsoft.com/office/drawing/2014/main" id="{00A26AEE-DDAA-402E-8393-304EA3FFCB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3707509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88925"/>
            <a:ext cx="8229600" cy="553998"/>
          </a:xfrm>
        </p:spPr>
        <p:txBody>
          <a:bodyPr/>
          <a:lstStyle/>
          <a:p>
            <a:r>
              <a:rPr lang="en-AU" dirty="0"/>
              <a:t>Yield characteristics of HDPE</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228600" y="890964"/>
            <a:ext cx="8534400" cy="4924425"/>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dirty="0"/>
              <a:t>Inspection of failed pipe indicated pipe wall had yielded from average thickness of 31.8 mm to 5.2 mm – equivalent of 612%</a:t>
            </a:r>
            <a:br>
              <a:rPr lang="en-AU" dirty="0"/>
            </a:br>
            <a:br>
              <a:rPr lang="en-AU" dirty="0"/>
            </a:br>
            <a:r>
              <a:rPr lang="en-AU" dirty="0"/>
              <a:t>Published test data indicates elongation prior to rupture usually 636%</a:t>
            </a:r>
          </a:p>
          <a:p>
            <a:endParaRPr lang="en-AU" dirty="0"/>
          </a:p>
          <a:p>
            <a:r>
              <a:rPr lang="en-AU" dirty="0"/>
              <a:t>Ground temperature estimate was 30 – 35°C, reducing capacity by 10% (from 630kPa to approximate 580 kPa)</a:t>
            </a:r>
            <a:br>
              <a:rPr lang="en-AU" dirty="0"/>
            </a:br>
            <a:br>
              <a:rPr lang="en-AU" dirty="0"/>
            </a:br>
            <a:r>
              <a:rPr lang="en-AU" dirty="0"/>
              <a:t>Based on inspection and measurement, clear that pipeline had failed due to excessive internal pressure</a:t>
            </a:r>
            <a:br>
              <a:rPr lang="en-AU" dirty="0"/>
            </a:br>
            <a:br>
              <a:rPr lang="en-AU" dirty="0"/>
            </a:br>
            <a:br>
              <a:rPr lang="en-AU" dirty="0"/>
            </a:br>
            <a:r>
              <a:rPr lang="en-AU" dirty="0"/>
              <a:t>                                                             </a:t>
            </a:r>
            <a:br>
              <a:rPr lang="en-AU" b="1" dirty="0"/>
            </a:br>
            <a:br>
              <a:rPr lang="en-AU" kern="0" dirty="0"/>
            </a:br>
            <a:endParaRPr lang="en-AU" kern="0" dirty="0"/>
          </a:p>
          <a:p>
            <a:endParaRPr lang="en-AU" kern="0" dirty="0"/>
          </a:p>
        </p:txBody>
      </p:sp>
      <p:pic>
        <p:nvPicPr>
          <p:cNvPr id="9" name="Picture 8">
            <a:extLst>
              <a:ext uri="{FF2B5EF4-FFF2-40B4-BE49-F238E27FC236}">
                <a16:creationId xmlns:a16="http://schemas.microsoft.com/office/drawing/2014/main" id="{02639C9E-DDAA-4790-8501-5B547FCF98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89779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6957" y="167728"/>
            <a:ext cx="8229600" cy="553998"/>
          </a:xfrm>
        </p:spPr>
        <p:txBody>
          <a:bodyPr/>
          <a:lstStyle/>
          <a:p>
            <a:r>
              <a:rPr lang="en-AU" dirty="0"/>
              <a:t>Filling process</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146957" y="822325"/>
            <a:ext cx="4740729" cy="5232202"/>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dirty="0"/>
              <a:t>Pipeline volume 9.6 million litres; av. pumping rate of 25L/s; needs 106 hours to fill - was filled + checked over 10 day period, contractor : “a number of leaks identified and rectified” </a:t>
            </a:r>
            <a:br>
              <a:rPr lang="en-AU" dirty="0"/>
            </a:br>
            <a:br>
              <a:rPr lang="en-AU" dirty="0"/>
            </a:br>
            <a:r>
              <a:rPr lang="en-AU" dirty="0"/>
              <a:t>Filled at bore pump near upper end (east) of the pipeline. Temp. connection between pump and pipeline had pressure gauge, visual flow meter + throttling valve – no means of limiting pressure or recording</a:t>
            </a:r>
            <a:br>
              <a:rPr lang="en-AU" dirty="0"/>
            </a:br>
            <a:br>
              <a:rPr lang="en-AU" dirty="0"/>
            </a:br>
            <a:br>
              <a:rPr lang="en-AU" dirty="0"/>
            </a:br>
            <a:r>
              <a:rPr lang="en-AU" dirty="0"/>
              <a:t>                                                             </a:t>
            </a:r>
            <a:br>
              <a:rPr lang="en-AU" b="1" dirty="0"/>
            </a:br>
            <a:br>
              <a:rPr lang="en-AU" kern="0" dirty="0"/>
            </a:br>
            <a:endParaRPr lang="en-AU" kern="0" dirty="0"/>
          </a:p>
          <a:p>
            <a:endParaRPr lang="en-AU" kern="0" dirty="0"/>
          </a:p>
        </p:txBody>
      </p:sp>
      <p:pic>
        <p:nvPicPr>
          <p:cNvPr id="9" name="Picture 8">
            <a:extLst>
              <a:ext uri="{FF2B5EF4-FFF2-40B4-BE49-F238E27FC236}">
                <a16:creationId xmlns:a16="http://schemas.microsoft.com/office/drawing/2014/main" id="{B9195230-F042-439D-8080-A679BB2B5F69}"/>
              </a:ext>
            </a:extLst>
          </p:cNvPr>
          <p:cNvPicPr>
            <a:picLocks noChangeAspect="1"/>
          </p:cNvPicPr>
          <p:nvPr/>
        </p:nvPicPr>
        <p:blipFill>
          <a:blip r:embed="rId3"/>
          <a:stretch>
            <a:fillRect/>
          </a:stretch>
        </p:blipFill>
        <p:spPr>
          <a:xfrm>
            <a:off x="4950436" y="1023523"/>
            <a:ext cx="4041164" cy="3102803"/>
          </a:xfrm>
          <a:prstGeom prst="rect">
            <a:avLst/>
          </a:prstGeom>
        </p:spPr>
      </p:pic>
      <p:pic>
        <p:nvPicPr>
          <p:cNvPr id="10" name="Picture 9">
            <a:extLst>
              <a:ext uri="{FF2B5EF4-FFF2-40B4-BE49-F238E27FC236}">
                <a16:creationId xmlns:a16="http://schemas.microsoft.com/office/drawing/2014/main" id="{1F0D85C8-3E90-4428-B9D4-080600825C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1449693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6230" y="149968"/>
            <a:ext cx="8229600" cy="553998"/>
          </a:xfrm>
        </p:spPr>
        <p:txBody>
          <a:bodyPr/>
          <a:lstStyle/>
          <a:p>
            <a:r>
              <a:rPr lang="en-AU" dirty="0"/>
              <a:t>Throttled head at burst location</a:t>
            </a:r>
          </a:p>
        </p:txBody>
      </p:sp>
      <p:sp>
        <p:nvSpPr>
          <p:cNvPr id="6" name="Text Placeholder 5"/>
          <p:cNvSpPr>
            <a:spLocks noGrp="1"/>
          </p:cNvSpPr>
          <p:nvPr>
            <p:ph type="body" idx="1"/>
          </p:nvPr>
        </p:nvSpPr>
        <p:spPr>
          <a:xfrm>
            <a:off x="1447800" y="4632325"/>
            <a:ext cx="8229600" cy="923330"/>
          </a:xfrm>
        </p:spPr>
        <p:txBody>
          <a:bodyPr/>
          <a:lstStyle/>
          <a:p>
            <a:br>
              <a:rPr lang="en-AU" dirty="0"/>
            </a:br>
            <a:endParaRPr lang="en-AU" dirty="0"/>
          </a:p>
          <a:p>
            <a:endParaRPr lang="en-AU" dirty="0"/>
          </a:p>
        </p:txBody>
      </p:sp>
      <p:pic>
        <p:nvPicPr>
          <p:cNvPr id="8" name="Picture 7">
            <a:extLst>
              <a:ext uri="{FF2B5EF4-FFF2-40B4-BE49-F238E27FC236}">
                <a16:creationId xmlns:a16="http://schemas.microsoft.com/office/drawing/2014/main" id="{8254FE9C-13DD-40EE-BB1A-56011203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99621"/>
            <a:ext cx="1066800" cy="750229"/>
          </a:xfrm>
          <a:prstGeom prst="rect">
            <a:avLst/>
          </a:prstGeom>
        </p:spPr>
      </p:pic>
      <p:sp>
        <p:nvSpPr>
          <p:cNvPr id="7" name="Text Placeholder 5">
            <a:extLst>
              <a:ext uri="{FF2B5EF4-FFF2-40B4-BE49-F238E27FC236}">
                <a16:creationId xmlns:a16="http://schemas.microsoft.com/office/drawing/2014/main" id="{A724F00B-AD3C-4915-BF30-A399B76C9918}"/>
              </a:ext>
            </a:extLst>
          </p:cNvPr>
          <p:cNvSpPr txBox="1">
            <a:spLocks/>
          </p:cNvSpPr>
          <p:nvPr/>
        </p:nvSpPr>
        <p:spPr>
          <a:xfrm>
            <a:off x="6087835" y="1971890"/>
            <a:ext cx="4740729" cy="2154436"/>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AU" dirty="0"/>
            </a:br>
            <a:br>
              <a:rPr lang="en-AU" dirty="0"/>
            </a:br>
            <a:br>
              <a:rPr lang="en-AU" dirty="0"/>
            </a:br>
            <a:r>
              <a:rPr lang="en-AU" dirty="0"/>
              <a:t>                                                             </a:t>
            </a:r>
            <a:br>
              <a:rPr lang="en-AU" b="1" dirty="0"/>
            </a:br>
            <a:br>
              <a:rPr lang="en-AU" kern="0" dirty="0"/>
            </a:br>
            <a:endParaRPr lang="en-AU" kern="0" dirty="0"/>
          </a:p>
          <a:p>
            <a:endParaRPr lang="en-AU" kern="0" dirty="0"/>
          </a:p>
        </p:txBody>
      </p:sp>
      <p:pic>
        <p:nvPicPr>
          <p:cNvPr id="3" name="Picture 2">
            <a:extLst>
              <a:ext uri="{FF2B5EF4-FFF2-40B4-BE49-F238E27FC236}">
                <a16:creationId xmlns:a16="http://schemas.microsoft.com/office/drawing/2014/main" id="{A545B166-B451-43D5-A7AC-6447D01A497A}"/>
              </a:ext>
            </a:extLst>
          </p:cNvPr>
          <p:cNvPicPr>
            <a:picLocks noChangeAspect="1"/>
          </p:cNvPicPr>
          <p:nvPr/>
        </p:nvPicPr>
        <p:blipFill>
          <a:blip r:embed="rId3"/>
          <a:stretch>
            <a:fillRect/>
          </a:stretch>
        </p:blipFill>
        <p:spPr>
          <a:xfrm>
            <a:off x="4931802" y="842922"/>
            <a:ext cx="3740112" cy="3587087"/>
          </a:xfrm>
          <a:prstGeom prst="rect">
            <a:avLst/>
          </a:prstGeom>
        </p:spPr>
      </p:pic>
      <p:sp>
        <p:nvSpPr>
          <p:cNvPr id="10" name="Text Placeholder 5">
            <a:extLst>
              <a:ext uri="{FF2B5EF4-FFF2-40B4-BE49-F238E27FC236}">
                <a16:creationId xmlns:a16="http://schemas.microsoft.com/office/drawing/2014/main" id="{63C9A299-2EB3-4829-9AD9-E98647066DDF}"/>
              </a:ext>
            </a:extLst>
          </p:cNvPr>
          <p:cNvSpPr txBox="1">
            <a:spLocks/>
          </p:cNvSpPr>
          <p:nvPr/>
        </p:nvSpPr>
        <p:spPr>
          <a:xfrm>
            <a:off x="196230" y="703966"/>
            <a:ext cx="4740729" cy="5232202"/>
          </a:xfrm>
          <a:prstGeom prst="rect">
            <a:avLst/>
          </a:prstGeom>
        </p:spPr>
        <p:txBody>
          <a:bodyPr wrap="square" lIns="0" tIns="0" rIns="0" bIns="0">
            <a:spAutoFit/>
          </a:bodyPr>
          <a:lstStyle>
            <a:lvl1pPr marL="0">
              <a:defRPr sz="2000">
                <a:solidFill>
                  <a:schemeClr val="bg1"/>
                </a:solidFill>
                <a:latin typeface="Helvetica LT Std Cond"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dirty="0"/>
              <a:t>Curve A = Head capacity of the bore pump – as rated by manufacturer adjusted for bore drawdown and actual static lift</a:t>
            </a:r>
            <a:br>
              <a:rPr lang="en-AU" dirty="0"/>
            </a:br>
            <a:br>
              <a:rPr lang="en-AU" dirty="0"/>
            </a:br>
            <a:r>
              <a:rPr lang="en-AU" dirty="0"/>
              <a:t>Curve B = available head that could be transferred after passing through throttling valve. On day of filling, pressure adjusted to initially limit inflow to 22 L/s.  Applicable pressure gradually applied as pipeline pressurised.  No record of pipeline pressure at time of failure exists.</a:t>
            </a:r>
            <a:br>
              <a:rPr lang="en-AU" dirty="0"/>
            </a:br>
            <a:br>
              <a:rPr lang="en-AU" dirty="0"/>
            </a:br>
            <a:r>
              <a:rPr lang="en-AU" dirty="0"/>
              <a:t>                                                             </a:t>
            </a:r>
            <a:br>
              <a:rPr lang="en-AU" b="1" dirty="0"/>
            </a:br>
            <a:br>
              <a:rPr lang="en-AU" kern="0" dirty="0"/>
            </a:br>
            <a:endParaRPr lang="en-AU" kern="0" dirty="0"/>
          </a:p>
          <a:p>
            <a:endParaRPr lang="en-AU" kern="0" dirty="0"/>
          </a:p>
        </p:txBody>
      </p:sp>
      <p:pic>
        <p:nvPicPr>
          <p:cNvPr id="9" name="Picture 8">
            <a:extLst>
              <a:ext uri="{FF2B5EF4-FFF2-40B4-BE49-F238E27FC236}">
                <a16:creationId xmlns:a16="http://schemas.microsoft.com/office/drawing/2014/main" id="{3BC2D49B-97D6-4ED7-B09F-F6BF18B1DB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399621"/>
            <a:ext cx="914401" cy="730722"/>
          </a:xfrm>
          <a:prstGeom prst="rect">
            <a:avLst/>
          </a:prstGeom>
        </p:spPr>
      </p:pic>
    </p:spTree>
    <p:extLst>
      <p:ext uri="{BB962C8B-B14F-4D97-AF65-F5344CB8AC3E}">
        <p14:creationId xmlns:p14="http://schemas.microsoft.com/office/powerpoint/2010/main" val="2340819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TotalTime>
  <Words>430</Words>
  <Application>Microsoft Office PowerPoint</Application>
  <PresentationFormat>Custom</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Helvetica LT Std Cond</vt:lpstr>
      <vt:lpstr>Calibri</vt:lpstr>
      <vt:lpstr>Arial Narrow</vt:lpstr>
      <vt:lpstr>Helvetica LT Std Black</vt:lpstr>
      <vt:lpstr>Office Theme</vt:lpstr>
      <vt:lpstr>PowerPoint Presentation</vt:lpstr>
      <vt:lpstr>Investigation of pipeline failure</vt:lpstr>
      <vt:lpstr>Burst HDPE pipeline </vt:lpstr>
      <vt:lpstr>Pipeline profile</vt:lpstr>
      <vt:lpstr>Pipeline failure</vt:lpstr>
      <vt:lpstr>Soils investigation</vt:lpstr>
      <vt:lpstr>Yield characteristics of HDPE</vt:lpstr>
      <vt:lpstr>Filling process</vt:lpstr>
      <vt:lpstr>Throttled head at burst location</vt:lpstr>
      <vt:lpstr>Air Valves + Test Pressure</vt:lpstr>
      <vt:lpstr>Pressure Relief Valve (PRV)</vt:lpstr>
      <vt:lpstr>Conclusions</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Ferguson</dc:creator>
  <cp:lastModifiedBy>Phil Airey</cp:lastModifiedBy>
  <cp:revision>26</cp:revision>
  <cp:lastPrinted>2018-08-21T06:12:07Z</cp:lastPrinted>
  <dcterms:created xsi:type="dcterms:W3CDTF">2017-06-22T09:23:17Z</dcterms:created>
  <dcterms:modified xsi:type="dcterms:W3CDTF">2018-08-28T04:03:37Z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2017-06-22T00:00:00Z</vt:filetime>
  </property>
  <property fmtid="{D5CDD505-2E9C-101B-9397-08002B2CF9AE}" pid="3" name="Creator">
    <vt:lpwstr>Adobe InDesign CC 2017 (Windows)</vt:lpwstr>
  </property>
  <property fmtid="{D5CDD505-2E9C-101B-9397-08002B2CF9AE}" pid="4" name="LastSaved">
    <vt:filetime>2017-06-21T00:00:00Z</vt:filetime>
  </property>
</Properties>
</file>